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notesMasterIdLst>
    <p:notesMasterId r:id="rId20"/>
  </p:notesMasterIdLst>
  <p:sldIdLst>
    <p:sldId id="258" r:id="rId2"/>
    <p:sldId id="278" r:id="rId3"/>
    <p:sldId id="260" r:id="rId4"/>
    <p:sldId id="262" r:id="rId5"/>
    <p:sldId id="263" r:id="rId6"/>
    <p:sldId id="264" r:id="rId7"/>
    <p:sldId id="284" r:id="rId8"/>
    <p:sldId id="283" r:id="rId9"/>
    <p:sldId id="294" r:id="rId10"/>
    <p:sldId id="282" r:id="rId11"/>
    <p:sldId id="272" r:id="rId12"/>
    <p:sldId id="273" r:id="rId13"/>
    <p:sldId id="295" r:id="rId14"/>
    <p:sldId id="289" r:id="rId15"/>
    <p:sldId id="285" r:id="rId16"/>
    <p:sldId id="281" r:id="rId17"/>
    <p:sldId id="269" r:id="rId18"/>
    <p:sldId id="268" r:id="rId19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FF99"/>
    <a:srgbClr val="0000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73" d="100"/>
          <a:sy n="73" d="100"/>
        </p:scale>
        <p:origin x="1485" y="58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BE4D331-4366-47AC-8D51-7686EB5E1864}" type="datetimeFigureOut">
              <a:rPr lang="en-US" smtClean="0"/>
              <a:t>19-Nov-21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C68E060-848D-4633-BD63-02916B9828B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76672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1CB8912-F0BA-4AD8-8415-DA1F26BCB09F}" type="slidenum">
              <a:rPr lang="zh-CN" altLang="en-US" smtClean="0"/>
              <a:t>18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14123290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A710D5-AF51-428C-91EB-B754DD78389F}" type="datetimeFigureOut">
              <a:rPr lang="en-US" smtClean="0"/>
              <a:t>19-Nov-21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2B0D68-43DE-4D78-B30F-E69E6BD47E1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6232831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A710D5-AF51-428C-91EB-B754DD78389F}" type="datetimeFigureOut">
              <a:rPr lang="en-US" smtClean="0"/>
              <a:t>19-Nov-21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2B0D68-43DE-4D78-B30F-E69E6BD47E1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7524839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A710D5-AF51-428C-91EB-B754DD78389F}" type="datetimeFigureOut">
              <a:rPr lang="en-US" smtClean="0"/>
              <a:t>19-Nov-21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2B0D68-43DE-4D78-B30F-E69E6BD47E1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498346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A710D5-AF51-428C-91EB-B754DD78389F}" type="datetimeFigureOut">
              <a:rPr lang="en-US" smtClean="0"/>
              <a:t>19-Nov-21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2B0D68-43DE-4D78-B30F-E69E6BD47E1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424284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A710D5-AF51-428C-91EB-B754DD78389F}" type="datetimeFigureOut">
              <a:rPr lang="en-US" smtClean="0"/>
              <a:t>19-Nov-21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2B0D68-43DE-4D78-B30F-E69E6BD47E1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2220971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A710D5-AF51-428C-91EB-B754DD78389F}" type="datetimeFigureOut">
              <a:rPr lang="en-US" smtClean="0"/>
              <a:t>19-Nov-21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2B0D68-43DE-4D78-B30F-E69E6BD47E1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913244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A710D5-AF51-428C-91EB-B754DD78389F}" type="datetimeFigureOut">
              <a:rPr lang="en-US" smtClean="0"/>
              <a:t>19-Nov-21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2B0D68-43DE-4D78-B30F-E69E6BD47E1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608851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A710D5-AF51-428C-91EB-B754DD78389F}" type="datetimeFigureOut">
              <a:rPr lang="en-US" smtClean="0"/>
              <a:t>19-Nov-21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2B0D68-43DE-4D78-B30F-E69E6BD47E1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3840526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A710D5-AF51-428C-91EB-B754DD78389F}" type="datetimeFigureOut">
              <a:rPr lang="en-US" smtClean="0"/>
              <a:t>19-Nov-21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2B0D68-43DE-4D78-B30F-E69E6BD47E1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1208045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A710D5-AF51-428C-91EB-B754DD78389F}" type="datetimeFigureOut">
              <a:rPr lang="en-US" smtClean="0"/>
              <a:t>19-Nov-21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2B0D68-43DE-4D78-B30F-E69E6BD47E1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597182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A710D5-AF51-428C-91EB-B754DD78389F}" type="datetimeFigureOut">
              <a:rPr lang="en-US" smtClean="0"/>
              <a:t>19-Nov-21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2B0D68-43DE-4D78-B30F-E69E6BD47E1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5982740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AA710D5-AF51-428C-91EB-B754DD78389F}" type="datetimeFigureOut">
              <a:rPr lang="en-US" smtClean="0"/>
              <a:t>19-Nov-21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22B0D68-43DE-4D78-B30F-E69E6BD47E1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7388168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5.jpeg"/><Relationship Id="rId4" Type="http://schemas.openxmlformats.org/officeDocument/2006/relationships/image" Target="../media/image4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5.jpe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5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14.jpeg"/><Relationship Id="rId4" Type="http://schemas.openxmlformats.org/officeDocument/2006/relationships/image" Target="../media/image13.jpe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5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19.jpeg"/><Relationship Id="rId4" Type="http://schemas.openxmlformats.org/officeDocument/2006/relationships/image" Target="../media/image3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4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4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24.jpe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24.jpeg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4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youtube.com/watch?v=LJYcuIjx00s" TargetMode="External"/><Relationship Id="rId2" Type="http://schemas.openxmlformats.org/officeDocument/2006/relationships/hyperlink" Target="https://www.youtube.com/watch?v=BNlZzbd4h40" TargetMode="Externa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27.jpeg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3.png"/><Relationship Id="rId3" Type="http://schemas.openxmlformats.org/officeDocument/2006/relationships/image" Target="../media/image28.png"/><Relationship Id="rId7" Type="http://schemas.openxmlformats.org/officeDocument/2006/relationships/image" Target="../media/image3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1.png"/><Relationship Id="rId5" Type="http://schemas.openxmlformats.org/officeDocument/2006/relationships/image" Target="../media/image30.png"/><Relationship Id="rId4" Type="http://schemas.openxmlformats.org/officeDocument/2006/relationships/image" Target="../media/image29.png"/><Relationship Id="rId9" Type="http://schemas.openxmlformats.org/officeDocument/2006/relationships/image" Target="../media/image3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pPr algn="ctr"/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PHÒNG GIÁO DỤC VÀ ĐÀO TẠO QUẬN GÒ VẤP</a:t>
            </a:r>
            <a:endParaRPr lang="en-US" sz="36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ctr">
              <a:buNone/>
            </a:pPr>
            <a:r>
              <a:rPr lang="en-US" sz="3600" b="1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Môn</a:t>
            </a:r>
            <a:r>
              <a:rPr lang="en-US" sz="3600" b="1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3600" b="1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Công</a:t>
            </a:r>
            <a:r>
              <a:rPr lang="en-US" sz="3600" b="1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nghệ</a:t>
            </a:r>
            <a:r>
              <a:rPr lang="en-US" sz="3600" b="1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8</a:t>
            </a:r>
            <a:endParaRPr lang="en-US" b="1" dirty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r>
              <a:rPr lang="en-US" sz="3600" b="1" u="sng" dirty="0" err="1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Chủ</a:t>
            </a:r>
            <a:r>
              <a:rPr lang="en-US" sz="3600" b="1" u="sng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u="sng" dirty="0" err="1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đề</a:t>
            </a:r>
            <a:r>
              <a:rPr lang="en-US" sz="36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:</a:t>
            </a:r>
          </a:p>
          <a:p>
            <a:pPr marL="0" indent="0">
              <a:buNone/>
            </a:pPr>
            <a:r>
              <a:rPr lang="en-US" b="1" dirty="0">
                <a:latin typeface="Times New Roman" pitchFamily="18" charset="0"/>
                <a:cs typeface="Times New Roman" pitchFamily="18" charset="0"/>
              </a:rPr>
              <a:t>	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CHI TIẾT MÁY VÀ LẮP GHÉP</a:t>
            </a:r>
          </a:p>
          <a:p>
            <a:pPr marL="0" indent="0">
              <a:buNone/>
            </a:pPr>
            <a:endParaRPr lang="en-US" sz="3600" b="1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2050" name="Picture 2" descr="C:\Users\Nhan Laptop\Downloads\chi-tiet-may-la-gi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8200" y="3505200"/>
            <a:ext cx="7467600" cy="3200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10984972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>
            <a:normAutofit/>
          </a:bodyPr>
          <a:lstStyle/>
          <a:p>
            <a:r>
              <a:rPr lang="en-US" sz="36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CHI TIẾT MÁY VÀ LẮP GHÉP</a:t>
            </a:r>
            <a:br>
              <a:rPr lang="en-US" sz="32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</a:br>
            <a:endParaRPr lang="en-US" sz="3200" dirty="0">
              <a:solidFill>
                <a:srgbClr val="00B050"/>
              </a:solidFill>
            </a:endParaRP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419600" cy="639762"/>
          </a:xfrm>
        </p:spPr>
        <p:txBody>
          <a:bodyPr>
            <a:noAutofit/>
          </a:bodyPr>
          <a:lstStyle/>
          <a:p>
            <a:pPr algn="ctr"/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Khái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niệm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chi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máy</a:t>
            </a:r>
            <a:endParaRPr lang="en-US" sz="2800" dirty="0">
              <a:solidFill>
                <a:srgbClr val="0000CC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pPr marL="457200" indent="-457200">
              <a:buAutoNum type="arabicPeriod"/>
            </a:pP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Chi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máy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gì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?</a:t>
            </a:r>
          </a:p>
          <a:p>
            <a:pPr marL="457200" indent="-457200">
              <a:buAutoNum type="arabicPeriod"/>
            </a:pP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Phân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loại</a:t>
            </a:r>
            <a:endParaRPr lang="en-US" sz="2800" b="1" dirty="0">
              <a:solidFill>
                <a:srgbClr val="0000CC"/>
              </a:solidFill>
              <a:latin typeface="Times New Roman" pitchFamily="18" charset="0"/>
              <a:cs typeface="Times New Roman" pitchFamily="18" charset="0"/>
            </a:endParaRPr>
          </a:p>
          <a:p>
            <a:pPr marL="457200" indent="-457200">
              <a:buAutoNum type="arabicPeriod"/>
            </a:pPr>
            <a:endParaRPr lang="en-US" b="1" dirty="0">
              <a:solidFill>
                <a:srgbClr val="0000CC"/>
              </a:solidFill>
              <a:latin typeface="Times New Roman" pitchFamily="18" charset="0"/>
              <a:cs typeface="Times New Roman" pitchFamily="18" charset="0"/>
            </a:endParaRPr>
          </a:p>
          <a:p>
            <a:pPr marL="457200" indent="-457200">
              <a:buAutoNum type="arabicPeriod"/>
            </a:pPr>
            <a:endParaRPr lang="en-US" b="1" dirty="0">
              <a:solidFill>
                <a:srgbClr val="0000CC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1524000"/>
            <a:ext cx="4041775" cy="639762"/>
          </a:xfrm>
        </p:spPr>
        <p:txBody>
          <a:bodyPr>
            <a:normAutofit/>
          </a:bodyPr>
          <a:lstStyle/>
          <a:p>
            <a:pPr algn="ctr"/>
            <a:r>
              <a:rPr lang="en-US" sz="2800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2800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kiểu</a:t>
            </a:r>
            <a:r>
              <a:rPr lang="en-US" sz="2800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lắp</a:t>
            </a:r>
            <a:r>
              <a:rPr lang="en-US" sz="2800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endParaRPr lang="en-US" sz="2800" dirty="0">
              <a:solidFill>
                <a:srgbClr val="00B05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cố</a:t>
            </a:r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định</a:t>
            </a:r>
            <a:endParaRPr lang="en-US" sz="2800" b="1" dirty="0">
              <a:solidFill>
                <a:srgbClr val="00B05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r>
              <a:rPr lang="en-US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2.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động</a:t>
            </a:r>
            <a:endParaRPr lang="en-US" sz="2800" b="1" dirty="0">
              <a:solidFill>
                <a:srgbClr val="00B05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b="1" dirty="0">
              <a:solidFill>
                <a:srgbClr val="00B05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b="1" dirty="0">
              <a:solidFill>
                <a:srgbClr val="00B05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1026" name="Picture 2" descr="C:\Users\Nhan Laptop\Downloads\tải xuống (1)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3664526"/>
            <a:ext cx="1600200" cy="220287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C:\Users\Nhan Laptop\Downloads\tải xuống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49091" y="3692235"/>
            <a:ext cx="1866900" cy="226435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9" name="Picture 5" descr="C:\Users\Nhan Laptop\Downloads\images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78338" y="3671453"/>
            <a:ext cx="2100263" cy="189807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3" name="Down Arrow 12"/>
          <p:cNvSpPr/>
          <p:nvPr/>
        </p:nvSpPr>
        <p:spPr>
          <a:xfrm rot="3761513">
            <a:off x="3618566" y="401058"/>
            <a:ext cx="215337" cy="1758451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Down Arrow 13"/>
          <p:cNvSpPr/>
          <p:nvPr/>
        </p:nvSpPr>
        <p:spPr>
          <a:xfrm rot="18374829">
            <a:off x="5060105" y="589535"/>
            <a:ext cx="204965" cy="1478101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5" name="Picture 4" descr="C:\Users\Nhan Laptop\Downloads\tải xuống (4)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38399" y="3692235"/>
            <a:ext cx="2286002" cy="217516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7517026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5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8" dur="2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1" dur="20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26" dur="2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31" dur="20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36" dur="20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41" dur="2000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  <p:bldP spid="4" grpId="0" build="p"/>
      <p:bldP spid="5" grpId="0" build="p"/>
      <p:bldP spid="6" grpId="0" build="p"/>
      <p:bldP spid="13" grpId="0" animBg="1"/>
      <p:bldP spid="14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Khái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niệm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về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chi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máy</a:t>
            </a:r>
            <a:endParaRPr lang="en-US" sz="3600" b="1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8458200" cy="4525963"/>
          </a:xfrm>
        </p:spPr>
        <p:txBody>
          <a:bodyPr/>
          <a:lstStyle/>
          <a:p>
            <a:pPr marL="0" indent="0">
              <a:buNone/>
            </a:pP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Quan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sát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hình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bên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dưới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cho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biết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phần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tử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cấu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hoàn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chỉnh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hay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?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Mỗi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một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phần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tử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thực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hiện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bao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nhiêu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nhiệm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vụ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?</a:t>
            </a:r>
          </a:p>
          <a:p>
            <a:pPr marL="0" indent="0">
              <a:buNone/>
            </a:pPr>
            <a:endParaRPr lang="en-US" b="1" dirty="0">
              <a:solidFill>
                <a:srgbClr val="0000CC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2590800"/>
            <a:ext cx="4038600" cy="3962400"/>
          </a:xfrm>
        </p:spPr>
        <p:txBody>
          <a:bodyPr/>
          <a:lstStyle/>
          <a:p>
            <a:pPr marL="0" indent="0">
              <a:buNone/>
            </a:pPr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3074" name="Picture 2" descr="C:\Users\Nhan Laptop\Downloads\1 cau tao cum truc truoc xe dap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0998" y="2930236"/>
            <a:ext cx="3809999" cy="3505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5" name="Picture 3" descr="C:\Users\Nhan Laptop\Downloads\tải xuống (3)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57800" y="2743200"/>
            <a:ext cx="3297383" cy="1600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6" name="Picture 4" descr="C:\Users\Nhan Laptop\Downloads\tải xuống (4)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84619" y="4419600"/>
            <a:ext cx="3297382" cy="1981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8348483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2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500"/>
                                        <p:tgtEl>
                                          <p:spTgt spid="30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0" dur="500"/>
                                        <p:tgtEl>
                                          <p:spTgt spid="30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3" dur="500"/>
                                        <p:tgtEl>
                                          <p:spTgt spid="30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6080" y="762000"/>
            <a:ext cx="8458200" cy="5105400"/>
          </a:xfrm>
        </p:spPr>
        <p:txBody>
          <a:bodyPr/>
          <a:lstStyle/>
          <a:p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Chi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máy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phần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tử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cấu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hoàn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chỉnh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thực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hiện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một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nhiệm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vụ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nhất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định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máy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Hãy</a:t>
            </a:r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cho</a:t>
            </a:r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biết</a:t>
            </a:r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phần</a:t>
            </a:r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tử</a:t>
            </a:r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phải</a:t>
            </a:r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chi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máy</a:t>
            </a:r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?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Tại</a:t>
            </a:r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sao</a:t>
            </a:r>
            <a:r>
              <a:rPr lang="en-US" sz="2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?</a:t>
            </a:r>
          </a:p>
          <a:p>
            <a:endParaRPr lang="en-US" b="1" dirty="0">
              <a:solidFill>
                <a:srgbClr val="0000CC"/>
              </a:solidFill>
              <a:latin typeface="Times New Roman" pitchFamily="18" charset="0"/>
              <a:cs typeface="Times New Roman" pitchFamily="18" charset="0"/>
            </a:endParaRPr>
          </a:p>
          <a:p>
            <a:endParaRPr lang="en-US" b="1" dirty="0">
              <a:solidFill>
                <a:srgbClr val="0000CC"/>
              </a:solidFill>
            </a:endParaRPr>
          </a:p>
        </p:txBody>
      </p:sp>
      <p:pic>
        <p:nvPicPr>
          <p:cNvPr id="4098" name="Picture 2" descr="C:\Users\Nhan Laptop\Downloads\soan-cong-nghe-8-bai-24-ngan-nhat-khai-niem-ve-chi-tiet-may-va-lap-ghep-2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6580" y="2743200"/>
            <a:ext cx="8077200" cy="2743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B2CF57DA-8A8D-4EC6-B32A-DEA79F02D2A6}"/>
              </a:ext>
            </a:extLst>
          </p:cNvPr>
          <p:cNvSpPr txBox="1"/>
          <p:nvPr/>
        </p:nvSpPr>
        <p:spPr>
          <a:xfrm>
            <a:off x="2438400" y="193626"/>
            <a:ext cx="4572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Chi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máy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gì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?</a:t>
            </a:r>
            <a:endParaRPr lang="en-US" sz="3600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76173F45-6BEF-4126-83AA-281F5591D8F2}"/>
              </a:ext>
            </a:extLst>
          </p:cNvPr>
          <p:cNvSpPr txBox="1"/>
          <p:nvPr/>
        </p:nvSpPr>
        <p:spPr>
          <a:xfrm>
            <a:off x="228600" y="5804683"/>
            <a:ext cx="8915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Dấu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hiệu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nhận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biết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chi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máy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gì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?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8116442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8" dur="2000"/>
                                        <p:tgtEl>
                                          <p:spTgt spid="40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990601"/>
            <a:ext cx="4038600" cy="1981200"/>
          </a:xfrm>
        </p:spPr>
        <p:txBody>
          <a:bodyPr/>
          <a:lstStyle/>
          <a:p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Chi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máy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công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dụng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chung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sử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dụng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nhiều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loại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máy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khác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nhau</a:t>
            </a:r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990601"/>
            <a:ext cx="4038600" cy="2133599"/>
          </a:xfrm>
        </p:spPr>
        <p:txBody>
          <a:bodyPr/>
          <a:lstStyle/>
          <a:p>
            <a:r>
              <a:rPr lang="en-US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Chi </a:t>
            </a:r>
            <a:r>
              <a:rPr lang="en-US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máy</a:t>
            </a:r>
            <a:r>
              <a:rPr lang="en-US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công</a:t>
            </a:r>
            <a:r>
              <a:rPr lang="en-US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dụng</a:t>
            </a:r>
            <a:r>
              <a:rPr lang="en-US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riêng</a:t>
            </a:r>
            <a:r>
              <a:rPr lang="en-US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chỉ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dùng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một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loại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máy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nhất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định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endParaRPr lang="en-US" dirty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6147" name="Picture 3" descr="C:\Users\Nhan Laptop\Downloads\cac-loai-bu-long-thong-dung-tren-thi-truong-1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3463636"/>
            <a:ext cx="4114800" cy="3276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48" name="Picture 4" descr="C:\Users\Nhan Laptop\Downloads\unnamed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48200" y="3657600"/>
            <a:ext cx="2057400" cy="308263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49" name="Picture 5" descr="C:\Users\Nhan Laptop\Downloads\tải xuống (4)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0" y="3657600"/>
            <a:ext cx="2009775" cy="308263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Rectangle 4">
            <a:extLst>
              <a:ext uri="{FF2B5EF4-FFF2-40B4-BE49-F238E27FC236}">
                <a16:creationId xmlns:a16="http://schemas.microsoft.com/office/drawing/2014/main" id="{8D91EECB-880E-43AF-9DA9-1AEE09F5D9AC}"/>
              </a:ext>
            </a:extLst>
          </p:cNvPr>
          <p:cNvSpPr/>
          <p:nvPr/>
        </p:nvSpPr>
        <p:spPr>
          <a:xfrm>
            <a:off x="3429000" y="274637"/>
            <a:ext cx="2133600" cy="457200"/>
          </a:xfrm>
          <a:prstGeom prst="rect">
            <a:avLst/>
          </a:prstGeom>
          <a:solidFill>
            <a:srgbClr val="FFFF99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600" b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Phân loại</a:t>
            </a:r>
            <a:endParaRPr lang="en-US" sz="3600"/>
          </a:p>
        </p:txBody>
      </p:sp>
    </p:spTree>
    <p:extLst>
      <p:ext uri="{BB962C8B-B14F-4D97-AF65-F5344CB8AC3E}">
        <p14:creationId xmlns:p14="http://schemas.microsoft.com/office/powerpoint/2010/main" val="94975417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614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61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614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2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614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614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614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1000"/>
                                        <p:tgtEl>
                                          <p:spTgt spid="614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614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614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4" grpId="0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Chi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máy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lắp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nhau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như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thế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?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81000" y="1447800"/>
            <a:ext cx="8382000" cy="879475"/>
          </a:xfrm>
        </p:spPr>
        <p:txBody>
          <a:bodyPr>
            <a:noAutofit/>
          </a:bodyPr>
          <a:lstStyle/>
          <a:p>
            <a:pPr algn="ctr"/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Quan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sát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hình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ảnh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dưới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đây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cho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biết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chi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sự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chuyển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động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hay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?</a:t>
            </a:r>
          </a:p>
        </p:txBody>
      </p:sp>
      <p:pic>
        <p:nvPicPr>
          <p:cNvPr id="7170" name="Picture 2" descr="C:\Users\Nhan Laptop\Downloads\moi-ghep-dinh-tan.png"/>
          <p:cNvPicPr>
            <a:picLocks noGrp="1" noChangeAspect="1" noChangeArrowheads="1"/>
          </p:cNvPicPr>
          <p:nvPr>
            <p:ph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2514600"/>
            <a:ext cx="4040188" cy="20946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171" name="Picture 3" descr="C:\Users\Nhan Laptop\Downloads\tải xuống (5)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4724400"/>
            <a:ext cx="4038600" cy="1828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172" name="Picture 4" descr="C:\Users\Nhan Laptop\Downloads\tải xuống (6).jpg"/>
          <p:cNvPicPr>
            <a:picLocks noGrp="1" noChangeAspect="1" noChangeArrowheads="1"/>
          </p:cNvPicPr>
          <p:nvPr>
            <p:ph sz="quarter" idx="4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43054" y="4667250"/>
            <a:ext cx="3634221" cy="18859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173" name="Picture 5" descr="C:\Users\Nhan Laptop\Downloads\tải xuống (7)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43054" y="2514601"/>
            <a:ext cx="3719945" cy="1905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08295496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717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717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1000"/>
                                        <p:tgtEl>
                                          <p:spTgt spid="717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717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717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1000"/>
                                        <p:tgtEl>
                                          <p:spTgt spid="717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717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717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1000"/>
                                        <p:tgtEl>
                                          <p:spTgt spid="717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717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717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S</a:t>
            </a:r>
            <a:r>
              <a:rPr lang="vi-VN" sz="3600" b="1" dirty="0">
                <a:solidFill>
                  <a:srgbClr val="FF0000"/>
                </a:solidFill>
                <a:cs typeface="Times New Roman" pitchFamily="18" charset="0"/>
              </a:rPr>
              <a:t>Ơ</a:t>
            </a:r>
            <a:r>
              <a:rPr lang="en-US" sz="3600" b="1" dirty="0">
                <a:solidFill>
                  <a:srgbClr val="FF0000"/>
                </a:solidFill>
                <a:cs typeface="Times New Roman" pitchFamily="18" charset="0"/>
              </a:rPr>
              <a:t> ĐỒ </a:t>
            </a:r>
            <a:endParaRPr lang="en-US" sz="3600" b="1" dirty="0">
              <a:solidFill>
                <a:srgbClr val="FF0000"/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4038599" y="1399310"/>
            <a:ext cx="1427017" cy="914400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2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loại</a:t>
            </a:r>
            <a:r>
              <a:rPr lang="en-US" sz="2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2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endParaRPr lang="en-US" sz="24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1752600" y="2244437"/>
            <a:ext cx="1517073" cy="914400"/>
          </a:xfrm>
          <a:prstGeom prst="rect">
            <a:avLst/>
          </a:prstGeom>
          <a:solidFill>
            <a:schemeClr val="bg2">
              <a:lumMod val="9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cố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định</a:t>
            </a:r>
            <a:endParaRPr lang="en-US" sz="24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6096000" y="2313710"/>
            <a:ext cx="1620982" cy="914400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động</a:t>
            </a:r>
            <a:endParaRPr lang="en-US" sz="24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152400" y="3505200"/>
            <a:ext cx="2209800" cy="914400"/>
          </a:xfrm>
          <a:prstGeom prst="rect">
            <a:avLst/>
          </a:prstGeom>
          <a:solidFill>
            <a:schemeClr val="bg2">
              <a:lumMod val="9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tháo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endParaRPr lang="en-US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4" name="Rectangle 13"/>
          <p:cNvSpPr/>
          <p:nvPr/>
        </p:nvSpPr>
        <p:spPr>
          <a:xfrm>
            <a:off x="2590800" y="3532909"/>
            <a:ext cx="1905000" cy="914400"/>
          </a:xfrm>
          <a:prstGeom prst="rect">
            <a:avLst/>
          </a:prstGeom>
          <a:solidFill>
            <a:schemeClr val="bg2">
              <a:lumMod val="9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tháo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endParaRPr lang="en-US" sz="24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5" name="Rectangle 14"/>
          <p:cNvSpPr/>
          <p:nvPr/>
        </p:nvSpPr>
        <p:spPr>
          <a:xfrm>
            <a:off x="4953000" y="3532909"/>
            <a:ext cx="1828800" cy="914400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Khớp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tịnh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tiến</a:t>
            </a:r>
            <a:endParaRPr lang="en-US" sz="24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7086600" y="3560618"/>
            <a:ext cx="1676400" cy="914400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Khớp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quay</a:t>
            </a:r>
          </a:p>
        </p:txBody>
      </p:sp>
      <p:sp>
        <p:nvSpPr>
          <p:cNvPr id="17" name="Oval 16"/>
          <p:cNvSpPr/>
          <p:nvPr/>
        </p:nvSpPr>
        <p:spPr>
          <a:xfrm>
            <a:off x="1459633" y="4906354"/>
            <a:ext cx="1285184" cy="1668551"/>
          </a:xfrm>
          <a:prstGeom prst="ellipse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MG </a:t>
            </a:r>
            <a:r>
              <a:rPr lang="en-US" sz="20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 </a:t>
            </a:r>
            <a:r>
              <a:rPr lang="en-US" sz="20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hàn</a:t>
            </a:r>
            <a:endParaRPr lang="en-US" sz="20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8" name="Oval 17"/>
          <p:cNvSpPr/>
          <p:nvPr/>
        </p:nvSpPr>
        <p:spPr>
          <a:xfrm>
            <a:off x="76200" y="4876800"/>
            <a:ext cx="1129304" cy="1706562"/>
          </a:xfrm>
          <a:prstGeom prst="ellipse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MG  </a:t>
            </a:r>
            <a:r>
              <a:rPr lang="en-US" sz="20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đinh</a:t>
            </a:r>
            <a:r>
              <a:rPr lang="en-US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tán</a:t>
            </a:r>
            <a:endParaRPr lang="en-US" sz="20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9" name="Oval 18"/>
          <p:cNvSpPr/>
          <p:nvPr/>
        </p:nvSpPr>
        <p:spPr>
          <a:xfrm>
            <a:off x="2812472" y="4876800"/>
            <a:ext cx="1025235" cy="1706562"/>
          </a:xfrm>
          <a:prstGeom prst="ellipse">
            <a:avLst/>
          </a:prstGeom>
          <a:solidFill>
            <a:srgbClr val="00B0F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MG </a:t>
            </a:r>
            <a:r>
              <a:rPr lang="en-US" sz="20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 ren</a:t>
            </a:r>
          </a:p>
        </p:txBody>
      </p:sp>
      <p:sp>
        <p:nvSpPr>
          <p:cNvPr id="20" name="Oval 19"/>
          <p:cNvSpPr/>
          <p:nvPr/>
        </p:nvSpPr>
        <p:spPr>
          <a:xfrm>
            <a:off x="4277606" y="4953000"/>
            <a:ext cx="1188010" cy="1621905"/>
          </a:xfrm>
          <a:prstGeom prst="ellipse">
            <a:avLst/>
          </a:prstGeom>
          <a:solidFill>
            <a:srgbClr val="00B0F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MG </a:t>
            </a:r>
            <a:r>
              <a:rPr lang="en-US" sz="20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then </a:t>
            </a:r>
            <a:r>
              <a:rPr lang="en-US" sz="20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chốt</a:t>
            </a:r>
            <a:endParaRPr lang="en-US" sz="20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5" name="Curved Right Arrow 24"/>
          <p:cNvSpPr/>
          <p:nvPr/>
        </p:nvSpPr>
        <p:spPr>
          <a:xfrm>
            <a:off x="972589" y="2673927"/>
            <a:ext cx="731520" cy="886691"/>
          </a:xfrm>
          <a:prstGeom prst="curv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26" name="Curved Left Arrow 25"/>
          <p:cNvSpPr/>
          <p:nvPr/>
        </p:nvSpPr>
        <p:spPr>
          <a:xfrm>
            <a:off x="3288376" y="2701637"/>
            <a:ext cx="731520" cy="858981"/>
          </a:xfrm>
          <a:prstGeom prst="curvedLef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27" name="Curved Right Arrow 26"/>
          <p:cNvSpPr/>
          <p:nvPr/>
        </p:nvSpPr>
        <p:spPr>
          <a:xfrm>
            <a:off x="5364480" y="2620034"/>
            <a:ext cx="731520" cy="912875"/>
          </a:xfrm>
          <a:prstGeom prst="curv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28" name="Curved Left Arrow 27"/>
          <p:cNvSpPr/>
          <p:nvPr/>
        </p:nvSpPr>
        <p:spPr>
          <a:xfrm>
            <a:off x="7730837" y="2601954"/>
            <a:ext cx="731520" cy="958664"/>
          </a:xfrm>
          <a:prstGeom prst="curvedLef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29" name="Right Arrow 28"/>
          <p:cNvSpPr/>
          <p:nvPr/>
        </p:nvSpPr>
        <p:spPr>
          <a:xfrm rot="8249982">
            <a:off x="551756" y="4553998"/>
            <a:ext cx="841666" cy="24474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31" name="Right Arrow 30"/>
          <p:cNvSpPr/>
          <p:nvPr/>
        </p:nvSpPr>
        <p:spPr>
          <a:xfrm rot="2429390">
            <a:off x="1290762" y="4536525"/>
            <a:ext cx="826695" cy="226116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48" name="Right Arrow 2047"/>
          <p:cNvSpPr/>
          <p:nvPr/>
        </p:nvSpPr>
        <p:spPr>
          <a:xfrm rot="9001415">
            <a:off x="3164490" y="4490272"/>
            <a:ext cx="824917" cy="275041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49" name="Right Arrow 2048"/>
          <p:cNvSpPr/>
          <p:nvPr/>
        </p:nvSpPr>
        <p:spPr>
          <a:xfrm rot="2180744">
            <a:off x="3833917" y="4581183"/>
            <a:ext cx="1015067" cy="169925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56" name="Bent Arrow 2055"/>
          <p:cNvSpPr/>
          <p:nvPr/>
        </p:nvSpPr>
        <p:spPr>
          <a:xfrm rot="5400000">
            <a:off x="5999016" y="1226129"/>
            <a:ext cx="554183" cy="1620983"/>
          </a:xfrm>
          <a:prstGeom prst="ben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2060" name="Bent-Up Arrow 2059"/>
          <p:cNvSpPr/>
          <p:nvPr/>
        </p:nvSpPr>
        <p:spPr>
          <a:xfrm rot="10800000">
            <a:off x="2549080" y="1759527"/>
            <a:ext cx="1470816" cy="457200"/>
          </a:xfrm>
          <a:prstGeom prst="bentUp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84868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5" dur="2000"/>
                                        <p:tgtEl>
                                          <p:spTgt spid="20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8" dur="2000"/>
                                        <p:tgtEl>
                                          <p:spTgt spid="20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23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21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26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31" dur="20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34" dur="2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37" dur="20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40" dur="2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45" dur="20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" presetID="21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48" dur="2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" presetID="21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51" dur="20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" presetID="21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54" dur="2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59" dur="20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0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62" dur="20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3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65" dur="20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6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68" dur="2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3" dur="2000"/>
                                        <p:tgtEl>
                                          <p:spTgt spid="20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4" presetID="21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6" dur="2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7" presetID="21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9" dur="2000"/>
                                        <p:tgtEl>
                                          <p:spTgt spid="20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0" presetID="21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82" dur="20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9" grpId="0" animBg="1"/>
      <p:bldP spid="10" grpId="0" animBg="1"/>
      <p:bldP spid="11" grpId="0" animBg="1"/>
      <p:bldP spid="13" grpId="0" animBg="1"/>
      <p:bldP spid="14" grpId="0" animBg="1"/>
      <p:bldP spid="15" grpId="0" animBg="1"/>
      <p:bldP spid="16" grpId="0" animBg="1"/>
      <p:bldP spid="17" grpId="0" animBg="1"/>
      <p:bldP spid="18" grpId="0" animBg="1"/>
      <p:bldP spid="19" grpId="0" animBg="1"/>
      <p:bldP spid="20" grpId="0" animBg="1"/>
      <p:bldP spid="25" grpId="0" animBg="1"/>
      <p:bldP spid="26" grpId="0" animBg="1"/>
      <p:bldP spid="27" grpId="0" animBg="1"/>
      <p:bldP spid="28" grpId="0" animBg="1"/>
      <p:bldP spid="29" grpId="0" animBg="1"/>
      <p:bldP spid="31" grpId="0" animBg="1"/>
      <p:bldP spid="2048" grpId="0" animBg="1"/>
      <p:bldP spid="2049" grpId="0" animBg="1"/>
      <p:bldP spid="2056" grpId="0" animBg="1"/>
      <p:bldP spid="2060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Chi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máy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lắp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nhau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như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thế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?</a:t>
            </a:r>
            <a:endParaRPr lang="en-US" sz="3600" b="1" dirty="0">
              <a:solidFill>
                <a:srgbClr val="FF0000"/>
              </a:solidFill>
            </a:endParaRP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algn="ctr"/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cố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định</a:t>
            </a:r>
            <a:endParaRPr lang="en-US" sz="2800" dirty="0">
              <a:solidFill>
                <a:srgbClr val="0000CC"/>
              </a:solidFill>
            </a:endParaRP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những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mà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chi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sự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chuyển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động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tương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đối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nhau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0" indent="0">
              <a:buNone/>
            </a:pPr>
            <a:endParaRPr lang="en-US" sz="2800" dirty="0">
              <a:latin typeface="Times New Roman" pitchFamily="18" charset="0"/>
              <a:cs typeface="Times New Roman" pitchFamily="18" charset="0"/>
            </a:endParaRPr>
          </a:p>
          <a:p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/>
        <p:txBody>
          <a:bodyPr>
            <a:normAutofit/>
          </a:bodyPr>
          <a:lstStyle/>
          <a:p>
            <a:pPr algn="ctr"/>
            <a:r>
              <a:rPr lang="en-US" sz="2800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2800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800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động</a:t>
            </a:r>
            <a:endParaRPr lang="en-US" sz="2800" dirty="0">
              <a:solidFill>
                <a:srgbClr val="00B05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những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mà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chi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xoay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trượt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lăn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ăn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khớp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nhau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0" indent="0">
              <a:buNone/>
            </a:pPr>
            <a:endParaRPr lang="en-US" sz="2800" dirty="0"/>
          </a:p>
        </p:txBody>
      </p:sp>
      <p:pic>
        <p:nvPicPr>
          <p:cNvPr id="7" name="Picture 2" descr="C:\Users\Nhan Laptop\Downloads\moi-ghep-dinh-tan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" y="3982271"/>
            <a:ext cx="3962400" cy="209385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C:\Users\Nhan Laptop\Desktop\images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00600" y="3982271"/>
            <a:ext cx="3886200" cy="21215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984844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5" dur="20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0" dur="2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25" dur="20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  <p:bldP spid="4" grpId="0" build="p"/>
      <p:bldP spid="5" grpId="0" build="p"/>
      <p:bldP spid="6" grpId="0" build="p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Chi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máy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lắp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nhau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như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thế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?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6200" y="1448206"/>
            <a:ext cx="8915400" cy="495683"/>
          </a:xfrm>
        </p:spPr>
        <p:txBody>
          <a:bodyPr>
            <a:normAutofit fontScale="92500"/>
          </a:bodyPr>
          <a:lstStyle/>
          <a:p>
            <a:pPr marL="0" indent="0" algn="ctr">
              <a:buNone/>
            </a:pP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Hãy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chỉ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ra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đâu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cố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định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đâu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động</a:t>
            </a:r>
            <a:r>
              <a:rPr lang="en-US" sz="28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?</a:t>
            </a:r>
          </a:p>
          <a:p>
            <a:pPr marL="0" indent="0" algn="ctr">
              <a:buNone/>
            </a:pPr>
            <a:endParaRPr lang="en-US" sz="2800" b="1" dirty="0">
              <a:solidFill>
                <a:srgbClr val="0000CC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 algn="ctr">
              <a:buNone/>
            </a:pPr>
            <a:endParaRPr lang="en-US" sz="2800" b="1" dirty="0">
              <a:solidFill>
                <a:srgbClr val="0000CC"/>
              </a:solidFill>
            </a:endParaRPr>
          </a:p>
        </p:txBody>
      </p:sp>
      <p:pic>
        <p:nvPicPr>
          <p:cNvPr id="4" name="Picture 2" descr="C:\Users\Nhan Laptop\Desktop\632f21812eaae6f4bfbb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33055" y="2362200"/>
            <a:ext cx="6299200" cy="42037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Right Arrow 6"/>
          <p:cNvSpPr/>
          <p:nvPr/>
        </p:nvSpPr>
        <p:spPr>
          <a:xfrm rot="2364393">
            <a:off x="2217976" y="3484514"/>
            <a:ext cx="1848014" cy="221259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8" name="Right Arrow 7"/>
          <p:cNvSpPr/>
          <p:nvPr/>
        </p:nvSpPr>
        <p:spPr>
          <a:xfrm rot="2555955">
            <a:off x="4341111" y="2972240"/>
            <a:ext cx="1250130" cy="177611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ight Arrow 8"/>
          <p:cNvSpPr/>
          <p:nvPr/>
        </p:nvSpPr>
        <p:spPr>
          <a:xfrm rot="7326495">
            <a:off x="5953625" y="4292896"/>
            <a:ext cx="1626068" cy="203328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ight Arrow 9"/>
          <p:cNvSpPr/>
          <p:nvPr/>
        </p:nvSpPr>
        <p:spPr>
          <a:xfrm rot="18382958">
            <a:off x="3504117" y="5718773"/>
            <a:ext cx="1007636" cy="340572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ight Arrow 10"/>
          <p:cNvSpPr/>
          <p:nvPr/>
        </p:nvSpPr>
        <p:spPr>
          <a:xfrm rot="15076140">
            <a:off x="6625406" y="6093780"/>
            <a:ext cx="855774" cy="423852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509009" y="2285224"/>
            <a:ext cx="1833414" cy="879764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Yên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xe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khung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xe</a:t>
            </a:r>
            <a:endParaRPr lang="en-US" sz="24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3041612" y="1873836"/>
            <a:ext cx="1746149" cy="665560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Cổ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xe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khung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xe</a:t>
            </a:r>
            <a:endParaRPr lang="en-US" sz="24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4" name="Rectangle 13"/>
          <p:cNvSpPr/>
          <p:nvPr/>
        </p:nvSpPr>
        <p:spPr>
          <a:xfrm>
            <a:off x="6996545" y="2303280"/>
            <a:ext cx="1828800" cy="1363806"/>
          </a:xfrm>
          <a:prstGeom prst="rect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Cụm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trục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trước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bánh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xe</a:t>
            </a:r>
            <a:endParaRPr lang="en-US" sz="24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5" name="Rectangle 14"/>
          <p:cNvSpPr/>
          <p:nvPr/>
        </p:nvSpPr>
        <p:spPr>
          <a:xfrm>
            <a:off x="3217675" y="6337735"/>
            <a:ext cx="2632449" cy="456329"/>
          </a:xfrm>
          <a:prstGeom prst="rect">
            <a:avLst/>
          </a:prstGeom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Giò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xe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đĩa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xích</a:t>
            </a:r>
            <a:endParaRPr lang="en-US" sz="24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7320977" y="5902704"/>
            <a:ext cx="1828800" cy="955296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Căm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xe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bánh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xe</a:t>
            </a:r>
            <a:r>
              <a:rPr lang="en-US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20309849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2" dur="2000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27" dur="2000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32" dur="2000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37" dur="2000"/>
                                        <p:tgtEl>
                                          <p:spTgt spid="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42" dur="2000"/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cố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định</a:t>
            </a:r>
            <a:br>
              <a:rPr lang="en-US" sz="3600" b="1" dirty="0">
                <a:solidFill>
                  <a:srgbClr val="FF0000"/>
                </a:solidFill>
              </a:rPr>
            </a:br>
            <a:endParaRPr lang="en-US" sz="3600" b="1" dirty="0">
              <a:solidFill>
                <a:srgbClr val="FF0000"/>
              </a:solidFill>
            </a:endParaRP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algn="ctr"/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tháo</a:t>
            </a:r>
            <a:r>
              <a:rPr lang="en-US" sz="28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endParaRPr lang="en-US" sz="2800" dirty="0">
              <a:solidFill>
                <a:srgbClr val="0000CC"/>
              </a:solidFill>
            </a:endParaRP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pPr marL="0" indent="0" algn="ctr">
              <a:buNone/>
            </a:pP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ren</a:t>
            </a:r>
            <a:endParaRPr lang="en-US" sz="2800" dirty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sz="2800" dirty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sz="2800" dirty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sz="2800" dirty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031875"/>
            <a:ext cx="4422775" cy="1143000"/>
          </a:xfrm>
        </p:spPr>
        <p:txBody>
          <a:bodyPr>
            <a:noAutofit/>
          </a:bodyPr>
          <a:lstStyle/>
          <a:p>
            <a:pPr algn="ctr"/>
            <a:r>
              <a:rPr lang="en-US" sz="2800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2800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800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2800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tháo</a:t>
            </a:r>
            <a:r>
              <a:rPr lang="en-US" sz="2800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endParaRPr lang="en-US" sz="2800" dirty="0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/>
        <p:txBody>
          <a:bodyPr>
            <a:normAutofit/>
          </a:bodyPr>
          <a:lstStyle/>
          <a:p>
            <a:pPr marL="0" indent="0" algn="ctr">
              <a:buNone/>
            </a:pP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đinh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latin typeface="Times New Roman" pitchFamily="18" charset="0"/>
                <a:cs typeface="Times New Roman" pitchFamily="18" charset="0"/>
              </a:rPr>
              <a:t>tán</a:t>
            </a:r>
            <a:endParaRPr lang="en-US" sz="2800" dirty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sz="2800" dirty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sz="2800" dirty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sz="2800" dirty="0"/>
          </a:p>
        </p:txBody>
      </p:sp>
      <p:pic>
        <p:nvPicPr>
          <p:cNvPr id="7" name="Picture 7" descr="C:\Users\Nhan Laptop\Downloads\1 cau tao moi ghep bang ren (1)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2819400"/>
            <a:ext cx="4135581" cy="1981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8" descr="C:\Users\Nhan Laptop\Downloads\images (1)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799" y="4953000"/>
            <a:ext cx="4135581" cy="14954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3" descr="C:\Users\Nhan Laptop\Downloads\tải xuống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76800" y="2819400"/>
            <a:ext cx="3543300" cy="14097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C:\Users\Nhan Laptop\Downloads\tải xuống (9)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76800" y="4433455"/>
            <a:ext cx="3581400" cy="18573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1050039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1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0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5" dur="2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21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8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3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28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21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31" dur="20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21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34" dur="2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21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37" dur="20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  <p:bldP spid="4" grpId="0" build="p"/>
      <p:bldP spid="5" grpId="0" build="p"/>
      <p:bldP spid="6" grpId="0" build="p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đinh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tán</a:t>
            </a:r>
            <a:endParaRPr lang="en-US" sz="36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/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US" b="1" u="sng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u="sng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Cấu</a:t>
            </a:r>
            <a:r>
              <a:rPr lang="en-US" b="1" u="sng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u="sng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b="1" u="sng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u="sng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b="1" u="sng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u="sng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endParaRPr lang="en-US" b="1" u="sng" dirty="0">
              <a:solidFill>
                <a:srgbClr val="0000CC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r>
              <a:rPr lang="en-US" dirty="0" err="1">
                <a:latin typeface="Times New Roman" pitchFamily="18" charset="0"/>
                <a:cs typeface="Times New Roman" pitchFamily="18" charset="0"/>
              </a:rPr>
              <a:t>Quan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sát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hình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dưới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đây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cho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biết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cấu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?</a:t>
            </a:r>
          </a:p>
          <a:p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/>
        <p:txBody>
          <a:bodyPr>
            <a:normAutofit lnSpcReduction="10000"/>
          </a:bodyPr>
          <a:lstStyle/>
          <a:p>
            <a:r>
              <a:rPr lang="en-US" dirty="0" err="1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chi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thường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dạng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tấm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mỏng</a:t>
            </a:r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endParaRPr lang="en-US" sz="2600" dirty="0">
              <a:latin typeface="Times New Roman" pitchFamily="18" charset="0"/>
              <a:cs typeface="Times New Roman" pitchFamily="18" charset="0"/>
            </a:endParaRPr>
          </a:p>
          <a:p>
            <a:r>
              <a:rPr lang="en-US" dirty="0">
                <a:latin typeface="Times New Roman" pitchFamily="18" charset="0"/>
                <a:cs typeface="Times New Roman" pitchFamily="18" charset="0"/>
              </a:rPr>
              <a:t>Chi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đinh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tán</a:t>
            </a:r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Đinh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tán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chi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hình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trụ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đầu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mũ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(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hình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chỏm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cầu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hoặc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hình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nón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cụt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).</a:t>
            </a:r>
          </a:p>
        </p:txBody>
      </p:sp>
      <p:pic>
        <p:nvPicPr>
          <p:cNvPr id="3074" name="Picture 2" descr="C:\Users\Nhan Laptop\Downloads\imager_3_217463_700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0999" y="3505200"/>
            <a:ext cx="4038601" cy="2895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85203781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0" dur="500"/>
                                        <p:tgtEl>
                                          <p:spTgt spid="30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5" dur="5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0" dur="5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5" dur="500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  <p:bldP spid="4" grpId="0" build="p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đinh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tán</a:t>
            </a:r>
            <a:endParaRPr lang="en-US" sz="36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/>
        <p:txBody>
          <a:bodyPr>
            <a:normAutofit lnSpcReduction="10000"/>
          </a:bodyPr>
          <a:lstStyle/>
          <a:p>
            <a:pPr marL="0" indent="0" algn="ctr">
              <a:buNone/>
            </a:pPr>
            <a:r>
              <a:rPr lang="en-US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u="sng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Đặc</a:t>
            </a:r>
            <a:r>
              <a:rPr lang="en-US" b="1" u="sng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u="sng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điểm</a:t>
            </a:r>
            <a:r>
              <a:rPr lang="en-US" b="1" u="sng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u="sng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b="1" u="sng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u="sng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ứng</a:t>
            </a:r>
            <a:r>
              <a:rPr lang="en-US" b="1" u="sng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u="sng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dụng</a:t>
            </a:r>
            <a:endParaRPr lang="en-US" b="1" u="sng" dirty="0">
              <a:solidFill>
                <a:srgbClr val="0000CC"/>
              </a:solidFill>
              <a:latin typeface="Times New Roman" pitchFamily="18" charset="0"/>
              <a:cs typeface="Times New Roman" pitchFamily="18" charset="0"/>
            </a:endParaRPr>
          </a:p>
          <a:p>
            <a:pPr>
              <a:buFontTx/>
              <a:buChar char="-"/>
            </a:pPr>
            <a:r>
              <a:rPr lang="en-US" dirty="0" err="1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liệu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tấm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hàn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hoặc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khó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hàn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>
              <a:buFontTx/>
              <a:buChar char="-"/>
            </a:pPr>
            <a:r>
              <a:rPr lang="en-US" dirty="0" err="1"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phải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chịu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nhiệt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độ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cao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>
              <a:buFontTx/>
              <a:buChar char="-"/>
            </a:pPr>
            <a:r>
              <a:rPr lang="en-US" dirty="0" err="1"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phải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chịu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lực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lớn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chấn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động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mạnh</a:t>
            </a:r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pPr>
              <a:buFontTx/>
              <a:buChar char="-"/>
            </a:pP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ứng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dụng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kết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cấu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cầu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dụng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cụ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sinh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hoạt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gia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đình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,…</a:t>
            </a:r>
          </a:p>
          <a:p>
            <a:pPr marL="0" indent="0">
              <a:buNone/>
            </a:pPr>
            <a:endParaRPr lang="en-US" dirty="0">
              <a:solidFill>
                <a:srgbClr val="00B05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/>
        <p:txBody>
          <a:bodyPr>
            <a:normAutofit lnSpcReduction="10000"/>
          </a:bodyPr>
          <a:lstStyle/>
          <a:p>
            <a:r>
              <a:rPr lang="en-US" dirty="0" err="1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gia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đình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em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những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đồ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đinh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tán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?</a:t>
            </a:r>
          </a:p>
          <a:p>
            <a:endParaRPr lang="en-US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" name="Picture 2" descr="C:\Users\Nhan Laptop\Downloads\moi-ghep-dinh-tan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53000" y="2819400"/>
            <a:ext cx="3887788" cy="1828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098" name="Picture 2" descr="C:\Users\Nhan Laptop\Downloads\images (2)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53000" y="4800600"/>
            <a:ext cx="3887788" cy="18669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8770664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7" dur="2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2" dur="2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7" dur="2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32" dur="2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37" dur="2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42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47" dur="2000"/>
                                        <p:tgtEl>
                                          <p:spTgt spid="40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  <p:bldP spid="4" grpId="0" build="p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>
            <a:extLst>
              <a:ext uri="{FF2B5EF4-FFF2-40B4-BE49-F238E27FC236}">
                <a16:creationId xmlns:a16="http://schemas.microsoft.com/office/drawing/2014/main" id="{ABCF66DB-1617-4D32-93E4-9B8D0654ED8B}"/>
              </a:ext>
            </a:extLst>
          </p:cNvPr>
          <p:cNvSpPr/>
          <p:nvPr/>
        </p:nvSpPr>
        <p:spPr>
          <a:xfrm>
            <a:off x="2667000" y="304800"/>
            <a:ext cx="4343400" cy="1066800"/>
          </a:xfrm>
          <a:prstGeom prst="rect">
            <a:avLst/>
          </a:prstGeom>
          <a:solidFill>
            <a:srgbClr val="FFFF99"/>
          </a:solidFill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bằng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ren</a:t>
            </a:r>
            <a:endParaRPr lang="en-US" sz="3600" b="1" dirty="0">
              <a:solidFill>
                <a:srgbClr val="FF0000"/>
              </a:solidFill>
            </a:endParaRPr>
          </a:p>
        </p:txBody>
      </p:sp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01361FA5-036F-4848-BD0C-BD502902DA03}"/>
              </a:ext>
            </a:extLst>
          </p:cNvPr>
          <p:cNvCxnSpPr>
            <a:cxnSpLocks/>
          </p:cNvCxnSpPr>
          <p:nvPr/>
        </p:nvCxnSpPr>
        <p:spPr>
          <a:xfrm flipH="1">
            <a:off x="1676400" y="1371600"/>
            <a:ext cx="2895600" cy="1036320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>
            <a:extLst>
              <a:ext uri="{FF2B5EF4-FFF2-40B4-BE49-F238E27FC236}">
                <a16:creationId xmlns:a16="http://schemas.microsoft.com/office/drawing/2014/main" id="{24823553-E67C-449F-9C52-871D14250129}"/>
              </a:ext>
            </a:extLst>
          </p:cNvPr>
          <p:cNvCxnSpPr>
            <a:cxnSpLocks/>
          </p:cNvCxnSpPr>
          <p:nvPr/>
        </p:nvCxnSpPr>
        <p:spPr>
          <a:xfrm>
            <a:off x="4572000" y="1371600"/>
            <a:ext cx="0" cy="1219200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9E3F3643-09B3-48BF-9984-BAAF40AEC35F}"/>
              </a:ext>
            </a:extLst>
          </p:cNvPr>
          <p:cNvCxnSpPr>
            <a:cxnSpLocks/>
          </p:cNvCxnSpPr>
          <p:nvPr/>
        </p:nvCxnSpPr>
        <p:spPr>
          <a:xfrm>
            <a:off x="4572000" y="1371600"/>
            <a:ext cx="2590800" cy="1219200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Rectangle 18">
            <a:extLst>
              <a:ext uri="{FF2B5EF4-FFF2-40B4-BE49-F238E27FC236}">
                <a16:creationId xmlns:a16="http://schemas.microsoft.com/office/drawing/2014/main" id="{93CB7E7C-F9F8-4732-B72D-9F94FC67640C}"/>
              </a:ext>
            </a:extLst>
          </p:cNvPr>
          <p:cNvSpPr/>
          <p:nvPr/>
        </p:nvSpPr>
        <p:spPr>
          <a:xfrm>
            <a:off x="114302" y="2520156"/>
            <a:ext cx="2095495" cy="1066800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bulong</a:t>
            </a:r>
            <a:endParaRPr lang="en-US" sz="3600" b="1" dirty="0">
              <a:solidFill>
                <a:srgbClr val="FF0000"/>
              </a:solidFill>
            </a:endParaRPr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FC6028B5-7A5F-43AB-8FB3-77A486F41F28}"/>
              </a:ext>
            </a:extLst>
          </p:cNvPr>
          <p:cNvSpPr/>
          <p:nvPr/>
        </p:nvSpPr>
        <p:spPr>
          <a:xfrm>
            <a:off x="2971800" y="2580640"/>
            <a:ext cx="2286000" cy="1066800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đinh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vít</a:t>
            </a:r>
            <a:endParaRPr lang="en-US" sz="3600" b="1" dirty="0">
              <a:solidFill>
                <a:srgbClr val="FF0000"/>
              </a:solidFill>
            </a:endParaRP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18F30BFB-5215-4938-BD0D-9B322DCE608A}"/>
              </a:ext>
            </a:extLst>
          </p:cNvPr>
          <p:cNvSpPr/>
          <p:nvPr/>
        </p:nvSpPr>
        <p:spPr>
          <a:xfrm>
            <a:off x="6243321" y="2590800"/>
            <a:ext cx="2286000" cy="1066800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vít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cấy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endParaRPr lang="en-US" sz="3600" b="1" dirty="0">
              <a:solidFill>
                <a:srgbClr val="FF0000"/>
              </a:solidFill>
            </a:endParaRPr>
          </a:p>
        </p:txBody>
      </p:sp>
      <p:pic>
        <p:nvPicPr>
          <p:cNvPr id="22" name="Picture 3" descr="C:\Users\Nhan Laptop\Desktop\images (1).jpg">
            <a:extLst>
              <a:ext uri="{FF2B5EF4-FFF2-40B4-BE49-F238E27FC236}">
                <a16:creationId xmlns:a16="http://schemas.microsoft.com/office/drawing/2014/main" id="{795B849E-90BF-42EB-8EB7-AADE2EE5513C}"/>
              </a:ext>
            </a:extLst>
          </p:cNvPr>
          <p:cNvPicPr>
            <a:picLocks noGrp="1" noChangeAspect="1" noChangeArrowheads="1"/>
          </p:cNvPicPr>
          <p:nvPr>
            <p:ph sz="half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552" y="3962400"/>
            <a:ext cx="2872248" cy="21996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3" name="Picture 2" descr="C:\Users\Nhan Laptop\Desktop\3 moi ghep vit cay.png">
            <a:extLst>
              <a:ext uri="{FF2B5EF4-FFF2-40B4-BE49-F238E27FC236}">
                <a16:creationId xmlns:a16="http://schemas.microsoft.com/office/drawing/2014/main" id="{41668BBB-D2C9-4A09-AF89-38593C953EE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96344" y="4267201"/>
            <a:ext cx="2553184" cy="20060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4" name="Picture 2" descr="C:\Users\Nhan Laptop\Desktop\tải xuống.jpg">
            <a:extLst>
              <a:ext uri="{FF2B5EF4-FFF2-40B4-BE49-F238E27FC236}">
                <a16:creationId xmlns:a16="http://schemas.microsoft.com/office/drawing/2014/main" id="{8ADBE32E-F8F9-436E-AC48-7B6B534B384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67000" y="3962400"/>
            <a:ext cx="3581400" cy="25344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4601438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2" dur="2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1" dur="2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4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9" presetID="21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41" dur="20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21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44" dur="2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19" grpId="0" animBg="1"/>
      <p:bldP spid="20" grpId="0" animBg="1"/>
      <p:bldP spid="21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343400" y="3990579"/>
            <a:ext cx="4191000" cy="2334021"/>
          </a:xfrm>
        </p:spPr>
        <p:txBody>
          <a:bodyPr>
            <a:noAutofit/>
          </a:bodyPr>
          <a:lstStyle/>
          <a:p>
            <a:pPr marL="0" indent="0" algn="ctr">
              <a:buNone/>
            </a:pPr>
            <a:r>
              <a:rPr lang="en-US" sz="3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Quan </a:t>
            </a:r>
            <a:r>
              <a:rPr lang="en-US" sz="32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sát</a:t>
            </a:r>
            <a:r>
              <a:rPr lang="en-US" sz="3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hình</a:t>
            </a:r>
            <a:r>
              <a:rPr lang="en-US" sz="3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bên</a:t>
            </a:r>
            <a:r>
              <a:rPr lang="en-US" sz="3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cho</a:t>
            </a:r>
            <a:r>
              <a:rPr lang="en-US" sz="3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biết</a:t>
            </a:r>
            <a:r>
              <a:rPr lang="en-US" sz="3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tên</a:t>
            </a:r>
            <a:r>
              <a:rPr lang="en-US" sz="3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gọi</a:t>
            </a:r>
            <a:r>
              <a:rPr lang="en-US" sz="3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2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cấu</a:t>
            </a:r>
            <a:r>
              <a:rPr lang="en-US" sz="3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sz="3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mỗi</a:t>
            </a:r>
            <a:r>
              <a:rPr lang="en-US" sz="3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3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3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?</a:t>
            </a:r>
          </a:p>
          <a:p>
            <a:pPr algn="ctr"/>
            <a:endParaRPr lang="en-US" sz="3200" b="1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 algn="ctr">
              <a:buNone/>
            </a:pPr>
            <a:endParaRPr lang="en-US" sz="3200" b="1" dirty="0">
              <a:solidFill>
                <a:srgbClr val="FF0000"/>
              </a:solidFill>
            </a:endParaRPr>
          </a:p>
        </p:txBody>
      </p:sp>
      <p:pic>
        <p:nvPicPr>
          <p:cNvPr id="1027" name="Picture 3" descr="C:\Users\Nhan Laptop\Desktop\images (1).jpg"/>
          <p:cNvPicPr>
            <a:picLocks noGrp="1" noChangeAspect="1" noChangeArrowheads="1"/>
          </p:cNvPicPr>
          <p:nvPr>
            <p:ph sz="half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82947"/>
            <a:ext cx="3962400" cy="30345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2" descr="C:\Users\Nhan Laptop\Desktop\3 moi ghep vit cay.png">
            <a:extLst>
              <a:ext uri="{FF2B5EF4-FFF2-40B4-BE49-F238E27FC236}">
                <a16:creationId xmlns:a16="http://schemas.microsoft.com/office/drawing/2014/main" id="{9CA34192-1C67-4966-B4E5-0AFFCB7CC58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429000"/>
            <a:ext cx="3467584" cy="272453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2" descr="C:\Users\Nhan Laptop\Desktop\tải xuống.jpg">
            <a:extLst>
              <a:ext uri="{FF2B5EF4-FFF2-40B4-BE49-F238E27FC236}">
                <a16:creationId xmlns:a16="http://schemas.microsoft.com/office/drawing/2014/main" id="{BEE44D53-A797-4A3D-AE25-4C9C58101D5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90721" y="332978"/>
            <a:ext cx="3581400" cy="25344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31238102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60337"/>
            <a:ext cx="8229600" cy="1143000"/>
          </a:xfrm>
        </p:spPr>
        <p:txBody>
          <a:bodyPr>
            <a:normAutofit/>
          </a:bodyPr>
          <a:lstStyle/>
          <a:p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Đặc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điểm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ứng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dụng</a:t>
            </a:r>
            <a:endParaRPr lang="en-US" sz="3600" b="1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0" y="1215552"/>
            <a:ext cx="9144000" cy="744537"/>
          </a:xfrm>
        </p:spPr>
        <p:txBody>
          <a:bodyPr>
            <a:normAutofit/>
          </a:bodyPr>
          <a:lstStyle/>
          <a:p>
            <a:pPr>
              <a:buFontTx/>
              <a:buChar char="-"/>
            </a:pP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cấu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đơn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giản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dễ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tháo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lắp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sử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dụng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rộng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rãi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>
              <a:buFontTx/>
              <a:buChar char="-"/>
            </a:pPr>
            <a:endParaRPr lang="en-US" dirty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dirty="0">
              <a:solidFill>
                <a:srgbClr val="00B050"/>
              </a:solidFill>
              <a:latin typeface="Times New Roman" pitchFamily="18" charset="0"/>
              <a:cs typeface="Times New Roman" pitchFamily="18" charset="0"/>
            </a:endParaRPr>
          </a:p>
          <a:p>
            <a:endParaRPr lang="en-US" dirty="0"/>
          </a:p>
        </p:txBody>
      </p:sp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CC528F93-CA4B-4ED5-8D69-4187C5A461F6}"/>
              </a:ext>
            </a:extLst>
          </p:cNvPr>
          <p:cNvCxnSpPr>
            <a:cxnSpLocks/>
          </p:cNvCxnSpPr>
          <p:nvPr/>
        </p:nvCxnSpPr>
        <p:spPr>
          <a:xfrm flipV="1">
            <a:off x="152400" y="2819401"/>
            <a:ext cx="2319020" cy="882491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FF1D3C63-C7CC-4B18-81CC-488B76316E95}"/>
              </a:ext>
            </a:extLst>
          </p:cNvPr>
          <p:cNvCxnSpPr>
            <a:cxnSpLocks/>
          </p:cNvCxnSpPr>
          <p:nvPr/>
        </p:nvCxnSpPr>
        <p:spPr>
          <a:xfrm>
            <a:off x="152400" y="3728720"/>
            <a:ext cx="2319020" cy="571183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FA9472B2-DE64-4F90-86F8-2C1150739135}"/>
              </a:ext>
            </a:extLst>
          </p:cNvPr>
          <p:cNvCxnSpPr>
            <a:cxnSpLocks/>
            <a:endCxn id="15" idx="1"/>
          </p:cNvCxnSpPr>
          <p:nvPr/>
        </p:nvCxnSpPr>
        <p:spPr>
          <a:xfrm>
            <a:off x="152400" y="3701892"/>
            <a:ext cx="2222500" cy="2488566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Rectangle 12">
            <a:extLst>
              <a:ext uri="{FF2B5EF4-FFF2-40B4-BE49-F238E27FC236}">
                <a16:creationId xmlns:a16="http://schemas.microsoft.com/office/drawing/2014/main" id="{17044521-9E57-4F2A-B73A-994635A834FC}"/>
              </a:ext>
            </a:extLst>
          </p:cNvPr>
          <p:cNvSpPr/>
          <p:nvPr/>
        </p:nvSpPr>
        <p:spPr>
          <a:xfrm>
            <a:off x="2489200" y="2531589"/>
            <a:ext cx="6654800" cy="914400"/>
          </a:xfrm>
          <a:prstGeom prst="rect">
            <a:avLst/>
          </a:prstGeom>
          <a:solidFill>
            <a:srgbClr val="FFFF99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buFontTx/>
              <a:buChar char="-"/>
            </a:pPr>
            <a:r>
              <a:rPr lang="en-US" sz="32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32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32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bu</a:t>
            </a:r>
            <a:r>
              <a:rPr lang="en-US" sz="32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lông</a:t>
            </a:r>
            <a:r>
              <a:rPr lang="en-US" sz="32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thường</a:t>
            </a:r>
            <a:r>
              <a:rPr lang="en-US" sz="32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2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32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2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chi </a:t>
            </a:r>
            <a:r>
              <a:rPr lang="en-US" sz="32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32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32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chiều</a:t>
            </a:r>
            <a:r>
              <a:rPr lang="en-US" sz="32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dày</a:t>
            </a:r>
            <a:r>
              <a:rPr lang="en-US" sz="32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32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lớn</a:t>
            </a:r>
            <a:endParaRPr lang="en-US" sz="3200" b="1" dirty="0">
              <a:solidFill>
                <a:srgbClr val="00B05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C512B9FE-9E8F-4AE9-A305-70C7C5768BC5}"/>
              </a:ext>
            </a:extLst>
          </p:cNvPr>
          <p:cNvSpPr/>
          <p:nvPr/>
        </p:nvSpPr>
        <p:spPr>
          <a:xfrm>
            <a:off x="2451100" y="3765392"/>
            <a:ext cx="6692900" cy="1196661"/>
          </a:xfrm>
          <a:prstGeom prst="rect">
            <a:avLst/>
          </a:prstGeom>
          <a:solidFill>
            <a:srgbClr val="FFFF99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buFontTx/>
              <a:buChar char="-"/>
            </a:pPr>
            <a:r>
              <a:rPr lang="en-US" sz="32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32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32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vít</a:t>
            </a:r>
            <a:r>
              <a:rPr lang="en-US" sz="32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cấy</a:t>
            </a:r>
            <a:r>
              <a:rPr lang="en-US" sz="32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thường</a:t>
            </a:r>
            <a:r>
              <a:rPr lang="en-US" sz="32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2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32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2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chi </a:t>
            </a:r>
            <a:r>
              <a:rPr lang="en-US" sz="32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32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32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chiều</a:t>
            </a:r>
            <a:r>
              <a:rPr lang="en-US" sz="32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dày</a:t>
            </a:r>
            <a:r>
              <a:rPr lang="en-US" sz="32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quá</a:t>
            </a:r>
            <a:r>
              <a:rPr lang="en-US" sz="3200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lớn</a:t>
            </a:r>
            <a:endParaRPr lang="en-US" sz="3200" b="1" dirty="0">
              <a:solidFill>
                <a:srgbClr val="0000CC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17D1E6D8-4D1E-49C2-93E8-03A73CA5E408}"/>
              </a:ext>
            </a:extLst>
          </p:cNvPr>
          <p:cNvSpPr/>
          <p:nvPr/>
        </p:nvSpPr>
        <p:spPr>
          <a:xfrm>
            <a:off x="2374900" y="5618958"/>
            <a:ext cx="6769100" cy="1143000"/>
          </a:xfrm>
          <a:prstGeom prst="rect">
            <a:avLst/>
          </a:prstGeom>
          <a:solidFill>
            <a:srgbClr val="FFFF99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buFontTx/>
              <a:buChar char="-"/>
            </a:pPr>
            <a:r>
              <a:rPr lang="en-US" sz="3200" b="1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32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32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đinh</a:t>
            </a:r>
            <a:r>
              <a:rPr lang="en-US" sz="32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vít</a:t>
            </a:r>
            <a:r>
              <a:rPr lang="en-US" sz="32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dùng</a:t>
            </a:r>
            <a:r>
              <a:rPr lang="en-US" sz="32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cho</a:t>
            </a:r>
            <a:r>
              <a:rPr lang="en-US" sz="32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những</a:t>
            </a:r>
            <a:r>
              <a:rPr lang="en-US" sz="32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chi </a:t>
            </a:r>
            <a:r>
              <a:rPr lang="en-US" sz="3200" b="1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32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bị</a:t>
            </a:r>
            <a:r>
              <a:rPr lang="en-US" sz="32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32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chịu</a:t>
            </a:r>
            <a:r>
              <a:rPr lang="en-US" sz="32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lực</a:t>
            </a:r>
            <a:r>
              <a:rPr lang="en-US" sz="32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nhỏ</a:t>
            </a:r>
            <a:r>
              <a:rPr lang="en-US" sz="32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41464484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  <p:bldP spid="13" grpId="0" animBg="1"/>
      <p:bldP spid="14" grpId="0" animBg="1"/>
      <p:bldP spid="15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95120"/>
            <a:ext cx="8229600" cy="1143000"/>
          </a:xfrm>
        </p:spPr>
        <p:txBody>
          <a:bodyPr>
            <a:normAutofit/>
          </a:bodyPr>
          <a:lstStyle/>
          <a:p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động</a:t>
            </a:r>
            <a:endParaRPr lang="en-US" sz="36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1" y="1447800"/>
            <a:ext cx="4038600" cy="4525963"/>
          </a:xfrm>
        </p:spPr>
        <p:txBody>
          <a:bodyPr/>
          <a:lstStyle/>
          <a:p>
            <a:r>
              <a:rPr lang="en-US" sz="2600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.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Khớp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tịnh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tiến</a:t>
            </a:r>
            <a:endParaRPr lang="en-US" b="1" dirty="0">
              <a:solidFill>
                <a:srgbClr val="0000CC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dùng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chủ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yếu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cơ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cấu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biến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chuyển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động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tịnh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tiến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thành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chuyển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động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quay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hoặc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ngược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lại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0" indent="0">
              <a:buNone/>
            </a:pPr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  <a:p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1" y="1432560"/>
            <a:ext cx="4038600" cy="4525963"/>
          </a:xfrm>
        </p:spPr>
        <p:txBody>
          <a:bodyPr/>
          <a:lstStyle/>
          <a:p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Khớp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quay</a:t>
            </a:r>
          </a:p>
          <a:p>
            <a:pPr marL="0" indent="0">
              <a:buNone/>
            </a:pP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Thường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dùng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nhiều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thiết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bị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máy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như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bản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lề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cửa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xe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đạp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xe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máy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quạt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điện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,…</a:t>
            </a:r>
          </a:p>
          <a:p>
            <a:pPr marL="0" indent="0">
              <a:buNone/>
            </a:pPr>
            <a:endParaRPr lang="en-US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5" name="Picture 3" descr="C:\Users\Nhan Laptop\Downloads\2 khop tinh tien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4114800"/>
            <a:ext cx="3813175" cy="20765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4" descr="C:\Users\Nhan Laptop\Downloads\ii-0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00600" y="4257740"/>
            <a:ext cx="3810000" cy="17907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7316413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2" dur="2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7" dur="2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22" dur="20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4" grpId="0" build="p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động</a:t>
            </a:r>
            <a:endParaRPr lang="en-US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Tại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sao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mối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ghép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động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cần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bôi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trơn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thường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 err="1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xuyên</a:t>
            </a:r>
            <a:r>
              <a:rPr lang="en-US" b="1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rPr>
              <a:t>?</a:t>
            </a:r>
          </a:p>
          <a:p>
            <a:endParaRPr lang="en-US" dirty="0">
              <a:latin typeface="Times New Roman" pitchFamily="18" charset="0"/>
              <a:cs typeface="Times New Roman" pitchFamily="18" charset="0"/>
            </a:endParaRPr>
          </a:p>
          <a:p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r>
              <a:rPr lang="en-US" dirty="0">
                <a:latin typeface="Times New Roman" pitchFamily="18" charset="0"/>
                <a:cs typeface="Times New Roman" pitchFamily="18" charset="0"/>
                <a:hlinkClick r:id="rId2"/>
              </a:rPr>
              <a:t>https://www.youtube.com/watch?v=BNlZzbd4h40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 Video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giới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thiệu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về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khớp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quay –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vòng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bi.</a:t>
            </a:r>
          </a:p>
          <a:p>
            <a:r>
              <a:rPr lang="en-US" dirty="0">
                <a:latin typeface="Times New Roman" pitchFamily="18" charset="0"/>
                <a:cs typeface="Times New Roman" pitchFamily="18" charset="0"/>
                <a:hlinkClick r:id="rId3"/>
              </a:rPr>
              <a:t>https://www.youtube.com/watch?v=LJYcuIjx00s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 Video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giới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thiệu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khớp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tịnh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tiến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pic>
        <p:nvPicPr>
          <p:cNvPr id="5" name="Picture 2" descr="C:\Users\Nhan Laptop\Downloads\tải xuống (8)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0382" y="3311236"/>
            <a:ext cx="4038600" cy="2971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6600976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1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10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  <p:bldP spid="4" grpId="0" build="p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图片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5083" y="3901361"/>
            <a:ext cx="1218576" cy="1760874"/>
          </a:xfrm>
          <a:prstGeom prst="rect">
            <a:avLst/>
          </a:prstGeom>
        </p:spPr>
      </p:pic>
      <p:pic>
        <p:nvPicPr>
          <p:cNvPr id="2" name="图片 1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21225" y="3557185"/>
            <a:ext cx="1441208" cy="1985897"/>
          </a:xfrm>
          <a:prstGeom prst="rect">
            <a:avLst/>
          </a:prstGeom>
        </p:spPr>
      </p:pic>
      <p:pic>
        <p:nvPicPr>
          <p:cNvPr id="3" name="图片 2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5470473"/>
            <a:ext cx="9144000" cy="530278"/>
          </a:xfrm>
          <a:prstGeom prst="rect">
            <a:avLst/>
          </a:prstGeom>
        </p:spPr>
      </p:pic>
      <p:pic>
        <p:nvPicPr>
          <p:cNvPr id="4" name="图片 3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00725" y="5335955"/>
            <a:ext cx="2386013" cy="505678"/>
          </a:xfrm>
          <a:prstGeom prst="rect">
            <a:avLst/>
          </a:prstGeom>
        </p:spPr>
      </p:pic>
      <p:pic>
        <p:nvPicPr>
          <p:cNvPr id="6" name="图片 5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22678" y="4826439"/>
            <a:ext cx="1091803" cy="968656"/>
          </a:xfrm>
          <a:prstGeom prst="rect">
            <a:avLst/>
          </a:prstGeom>
        </p:spPr>
      </p:pic>
      <p:pic>
        <p:nvPicPr>
          <p:cNvPr id="7" name="图片 6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23104" y="4781797"/>
            <a:ext cx="1283494" cy="1139348"/>
          </a:xfrm>
          <a:prstGeom prst="rect">
            <a:avLst/>
          </a:prstGeom>
        </p:spPr>
      </p:pic>
      <p:pic>
        <p:nvPicPr>
          <p:cNvPr id="12" name="图片 11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88995" y="1606532"/>
            <a:ext cx="2351713" cy="77750"/>
          </a:xfrm>
          <a:prstGeom prst="rect">
            <a:avLst/>
          </a:prstGeom>
        </p:spPr>
      </p:pic>
      <p:sp>
        <p:nvSpPr>
          <p:cNvPr id="13" name="文本框 12"/>
          <p:cNvSpPr txBox="1"/>
          <p:nvPr/>
        </p:nvSpPr>
        <p:spPr>
          <a:xfrm>
            <a:off x="2286000" y="577922"/>
            <a:ext cx="4220515" cy="55399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altLang="zh-CN" sz="3000" b="1" dirty="0">
                <a:solidFill>
                  <a:srgbClr val="FF0000"/>
                </a:solidFill>
                <a:latin typeface="Times New Roman" panose="02020603050405020304" pitchFamily="18" charset="0"/>
                <a:ea typeface="Gungsuh" panose="02030600000101010101" pitchFamily="18" charset="-127"/>
                <a:cs typeface="Times New Roman" panose="02020603050405020304" pitchFamily="18" charset="0"/>
                <a:sym typeface="inpin heiti" panose="00000500000000000000" pitchFamily="2" charset="-122"/>
              </a:rPr>
              <a:t>HƯỚNG DẪN TỰ HỌC</a:t>
            </a:r>
            <a:endParaRPr lang="zh-CN" altLang="en-US" sz="3000" b="1" dirty="0">
              <a:solidFill>
                <a:srgbClr val="FF0000"/>
              </a:solidFill>
              <a:latin typeface="Times New Roman" panose="02020603050405020304" pitchFamily="18" charset="0"/>
              <a:ea typeface="Gungsuh" panose="02030600000101010101" pitchFamily="18" charset="-127"/>
              <a:cs typeface="Times New Roman" panose="02020603050405020304" pitchFamily="18" charset="0"/>
              <a:sym typeface="inpin heiti" panose="00000500000000000000" pitchFamily="2" charset="-122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8780865" y="5795094"/>
            <a:ext cx="363135" cy="3000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350" dirty="0"/>
              <a:t>27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DFFE71B6-7EC1-472E-8DAF-1C0A59967257}"/>
              </a:ext>
            </a:extLst>
          </p:cNvPr>
          <p:cNvSpPr txBox="1"/>
          <p:nvPr/>
        </p:nvSpPr>
        <p:spPr>
          <a:xfrm>
            <a:off x="838200" y="1916476"/>
            <a:ext cx="8001000" cy="230832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-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Xem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lại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nội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 dung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bài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giảng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trên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K12</a:t>
            </a:r>
            <a:b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</a:b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-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Xem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trước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nội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 dung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F1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chủ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đề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            “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Truyền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và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biến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đổi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chuyển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động</a:t>
            </a:r>
            <a: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  <a:t>”.</a:t>
            </a:r>
            <a:br>
              <a:rPr lang="en-US" sz="36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itchFamily="18" charset="0"/>
              </a:rPr>
            </a:br>
            <a:endParaRPr lang="en-US" sz="3600" b="1" dirty="0">
              <a:solidFill>
                <a:srgbClr val="0000CC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6910824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500">
        <p:checker/>
      </p:transition>
    </mc:Choice>
    <mc:Fallback xmlns="">
      <p:transition spd="slow">
        <p:checker/>
      </p:transition>
    </mc:Fallback>
  </mc:AlternateContent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620</TotalTime>
  <Words>781</Words>
  <Application>Microsoft Office PowerPoint</Application>
  <PresentationFormat>On-screen Show (4:3)</PresentationFormat>
  <Paragraphs>95</Paragraphs>
  <Slides>18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22" baseType="lpstr">
      <vt:lpstr>Arial</vt:lpstr>
      <vt:lpstr>Calibri</vt:lpstr>
      <vt:lpstr>Times New Roman</vt:lpstr>
      <vt:lpstr>Office Theme</vt:lpstr>
      <vt:lpstr>PHÒNG GIÁO DỤC VÀ ĐÀO TẠO QUẬN GÒ VẤP</vt:lpstr>
      <vt:lpstr>CHI TIẾT MÁY VÀ LẮP GHÉP </vt:lpstr>
      <vt:lpstr> Khái niệm về chi tiết máy</vt:lpstr>
      <vt:lpstr>PowerPoint Presentation</vt:lpstr>
      <vt:lpstr>PowerPoint Presentation</vt:lpstr>
      <vt:lpstr> Chi tiết máy được lắp ghép với nhau như thế nào?</vt:lpstr>
      <vt:lpstr>SƠ ĐỒ </vt:lpstr>
      <vt:lpstr>Chi tiết máy được lắp ghép với nhau như thế nào?</vt:lpstr>
      <vt:lpstr>Chi tiết máy được lắp ghép với nhau như thế nào?</vt:lpstr>
      <vt:lpstr>Mối ghép cố định </vt:lpstr>
      <vt:lpstr> Mối ghép bằng đinh tán</vt:lpstr>
      <vt:lpstr>Mối ghép bằng đinh tán</vt:lpstr>
      <vt:lpstr>PowerPoint Presentation</vt:lpstr>
      <vt:lpstr>PowerPoint Presentation</vt:lpstr>
      <vt:lpstr>Đặc điểm và ứng dụng</vt:lpstr>
      <vt:lpstr>Mối ghép động</vt:lpstr>
      <vt:lpstr>Mối ghép động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PHÒNG GIÁO DỤC VÀ ĐÀO TẠO QUẬN GÒ VẤP</dc:title>
  <dc:creator>Nhan Laptop</dc:creator>
  <cp:lastModifiedBy>nguyen hoa</cp:lastModifiedBy>
  <cp:revision>57</cp:revision>
  <dcterms:created xsi:type="dcterms:W3CDTF">2021-10-23T03:09:00Z</dcterms:created>
  <dcterms:modified xsi:type="dcterms:W3CDTF">2021-11-19T15:50:25Z</dcterms:modified>
</cp:coreProperties>
</file>